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roxima Nova"/>
      <p:regular r:id="rId18"/>
      <p:bold r:id="rId19"/>
      <p:italic r:id="rId20"/>
      <p:boldItalic r:id="rId21"/>
    </p:embeddedFont>
    <p:embeddedFont>
      <p:font typeface="Merriweather"/>
      <p:regular r:id="rId22"/>
      <p:bold r:id="rId23"/>
      <p:italic r:id="rId24"/>
      <p:boldItalic r:id="rId25"/>
    </p:embeddedFont>
    <p:embeddedFont>
      <p:font typeface="Alfa Slab One"/>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22" Type="http://schemas.openxmlformats.org/officeDocument/2006/relationships/font" Target="fonts/Merriweather-regular.fntdata"/><Relationship Id="rId21" Type="http://schemas.openxmlformats.org/officeDocument/2006/relationships/font" Target="fonts/ProximaNova-boldItalic.fntdata"/><Relationship Id="rId24" Type="http://schemas.openxmlformats.org/officeDocument/2006/relationships/font" Target="fonts/Merriweather-italic.fntdata"/><Relationship Id="rId23" Type="http://schemas.openxmlformats.org/officeDocument/2006/relationships/font" Target="fonts/Merriweathe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lfaSlabOne-regular.fntdata"/><Relationship Id="rId25"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roximaNova-bold.fntdata"/><Relationship Id="rId18" Type="http://schemas.openxmlformats.org/officeDocument/2006/relationships/font" Target="fonts/ProximaNov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dff2d85c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dff2d85c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dff2d85c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dff2d85c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dff2d85c6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dff2d85c6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91bcb715c8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91bcb715c8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8dff2d85c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dff2d85c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8dff2d85c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dff2d85c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8dff2d85c6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8dff2d85c6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dff2d85c6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dff2d85c6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dff2d85c6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dff2d85c6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dff2d85c6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dff2d85c6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8dff2d85c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dff2d85c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mailto:a.blessing@stgabeschool.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7" name="Google Shape;57;p13"/>
          <p:cNvSpPr txBox="1"/>
          <p:nvPr>
            <p:ph type="ctrTitle"/>
          </p:nvPr>
        </p:nvSpPr>
        <p:spPr>
          <a:xfrm>
            <a:off x="311708" y="7231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rgbClr val="000000"/>
                </a:solidFill>
                <a:latin typeface="Merriweather"/>
                <a:ea typeface="Merriweather"/>
                <a:cs typeface="Merriweather"/>
                <a:sym typeface="Merriweather"/>
              </a:rPr>
              <a:t>Welcome to </a:t>
            </a:r>
            <a:endParaRPr b="1">
              <a:solidFill>
                <a:srgbClr val="000000"/>
              </a:solidFill>
              <a:latin typeface="Merriweather"/>
              <a:ea typeface="Merriweather"/>
              <a:cs typeface="Merriweather"/>
              <a:sym typeface="Merriweather"/>
            </a:endParaRPr>
          </a:p>
          <a:p>
            <a:pPr indent="0" lvl="0" marL="0" rtl="0" algn="ctr">
              <a:spcBef>
                <a:spcPts val="0"/>
              </a:spcBef>
              <a:spcAft>
                <a:spcPts val="0"/>
              </a:spcAft>
              <a:buClr>
                <a:schemeClr val="dk1"/>
              </a:buClr>
              <a:buSzPts val="1100"/>
              <a:buFont typeface="Arial"/>
              <a:buNone/>
            </a:pPr>
            <a:r>
              <a:rPr b="1" lang="en">
                <a:solidFill>
                  <a:srgbClr val="000000"/>
                </a:solidFill>
                <a:latin typeface="Merriweather"/>
                <a:ea typeface="Merriweather"/>
                <a:cs typeface="Merriweather"/>
                <a:sym typeface="Merriweather"/>
              </a:rPr>
              <a:t>Curriculum Night!</a:t>
            </a:r>
            <a:endParaRPr>
              <a:solidFill>
                <a:srgbClr val="000000"/>
              </a:solidFill>
            </a:endParaRPr>
          </a:p>
        </p:txBody>
      </p:sp>
      <p:sp>
        <p:nvSpPr>
          <p:cNvPr id="58" name="Google Shape;58;p13"/>
          <p:cNvSpPr txBox="1"/>
          <p:nvPr>
            <p:ph idx="1" type="subTitle"/>
          </p:nvPr>
        </p:nvSpPr>
        <p:spPr>
          <a:xfrm>
            <a:off x="311688" y="32579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7th/8th Grade 2022-2023</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Google Classroom</a:t>
            </a:r>
            <a:endParaRPr/>
          </a:p>
        </p:txBody>
      </p:sp>
      <p:sp>
        <p:nvSpPr>
          <p:cNvPr id="117" name="Google Shape;117;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b="1" i="1" sz="1200" u="sng">
              <a:solidFill>
                <a:srgbClr val="000000"/>
              </a:solidFill>
              <a:latin typeface="Merriweather"/>
              <a:ea typeface="Merriweather"/>
              <a:cs typeface="Merriweather"/>
              <a:sym typeface="Merriweather"/>
            </a:endParaRPr>
          </a:p>
          <a:p>
            <a:pPr indent="0" lvl="0" marL="0" rtl="0" algn="l">
              <a:spcBef>
                <a:spcPts val="1600"/>
              </a:spcBef>
              <a:spcAft>
                <a:spcPts val="0"/>
              </a:spcAft>
              <a:buNone/>
            </a:pPr>
            <a:r>
              <a:t/>
            </a:r>
            <a:endParaRPr b="1" sz="1200">
              <a:solidFill>
                <a:srgbClr val="000000"/>
              </a:solidFill>
              <a:latin typeface="Merriweather"/>
              <a:ea typeface="Merriweather"/>
              <a:cs typeface="Merriweather"/>
              <a:sym typeface="Merriweather"/>
            </a:endParaRPr>
          </a:p>
          <a:p>
            <a:pPr indent="0" lvl="0" marL="0" rtl="0" algn="l">
              <a:spcBef>
                <a:spcPts val="1600"/>
              </a:spcBef>
              <a:spcAft>
                <a:spcPts val="0"/>
              </a:spcAft>
              <a:buNone/>
            </a:pPr>
            <a:r>
              <a:rPr b="1" lang="en" sz="1200">
                <a:solidFill>
                  <a:srgbClr val="000000"/>
                </a:solidFill>
                <a:latin typeface="Merriweather"/>
                <a:ea typeface="Merriweather"/>
                <a:cs typeface="Merriweather"/>
                <a:sym typeface="Merriweather"/>
              </a:rPr>
              <a:t>Assignments on GC are due in the same way that handwritten assignments are due; they must be complete, follow directions, and turned in on time in order to earn full credit.</a:t>
            </a:r>
            <a:endParaRPr b="1" sz="1200">
              <a:solidFill>
                <a:srgbClr val="000000"/>
              </a:solidFill>
              <a:latin typeface="Merriweather"/>
              <a:ea typeface="Merriweather"/>
              <a:cs typeface="Merriweather"/>
              <a:sym typeface="Merriweather"/>
            </a:endParaRPr>
          </a:p>
          <a:p>
            <a:pPr indent="0" lvl="0" marL="0" rtl="0" algn="l">
              <a:spcBef>
                <a:spcPts val="1600"/>
              </a:spcBef>
              <a:spcAft>
                <a:spcPts val="1600"/>
              </a:spcAft>
              <a:buNone/>
            </a:pPr>
            <a:r>
              <a:t/>
            </a:r>
            <a:endParaRPr/>
          </a:p>
        </p:txBody>
      </p:sp>
      <p:pic>
        <p:nvPicPr>
          <p:cNvPr id="118" name="Google Shape;118;p22"/>
          <p:cNvPicPr preferRelativeResize="0"/>
          <p:nvPr/>
        </p:nvPicPr>
        <p:blipFill>
          <a:blip r:embed="rId3">
            <a:alphaModFix/>
          </a:blip>
          <a:stretch>
            <a:fillRect/>
          </a:stretch>
        </p:blipFill>
        <p:spPr>
          <a:xfrm>
            <a:off x="1095350" y="2927499"/>
            <a:ext cx="2217936" cy="1911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Grading</a:t>
            </a:r>
            <a:endParaRPr/>
          </a:p>
        </p:txBody>
      </p:sp>
      <p:sp>
        <p:nvSpPr>
          <p:cNvPr id="124" name="Google Shape;124;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all of my classes, I use a point system to mark grades. At the end of the quarter, the points are tallied up and the grade is based on how many points you earned out of how many total points worth of assignments we had.</a:t>
            </a:r>
            <a:endParaRPr/>
          </a:p>
          <a:p>
            <a:pPr indent="0" lvl="0" marL="0" rtl="0" algn="l">
              <a:spcBef>
                <a:spcPts val="1600"/>
              </a:spcBef>
              <a:spcAft>
                <a:spcPts val="1600"/>
              </a:spcAft>
              <a:buNone/>
            </a:pPr>
            <a:r>
              <a:rPr lang="en"/>
              <a:t>Tests are worth around 30-50 points, homework is worth 3-5, quizzes are worth 10, and projects are worth around 30 to 50. The lowest quiz grade will be dropped at the end of the trimester. Extra credit opportunities will be given throughout the trimester</a:t>
            </a:r>
            <a:endParaRPr/>
          </a:p>
        </p:txBody>
      </p:sp>
      <p:pic>
        <p:nvPicPr>
          <p:cNvPr id="125" name="Google Shape;125;p23"/>
          <p:cNvPicPr preferRelativeResize="0"/>
          <p:nvPr/>
        </p:nvPicPr>
        <p:blipFill>
          <a:blip r:embed="rId3">
            <a:alphaModFix/>
          </a:blip>
          <a:stretch>
            <a:fillRect/>
          </a:stretch>
        </p:blipFill>
        <p:spPr>
          <a:xfrm>
            <a:off x="1050125" y="3729050"/>
            <a:ext cx="7441176" cy="10846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4"/>
          <p:cNvPicPr preferRelativeResize="0"/>
          <p:nvPr/>
        </p:nvPicPr>
        <p:blipFill>
          <a:blip r:embed="rId3">
            <a:alphaModFix/>
          </a:blip>
          <a:stretch>
            <a:fillRect/>
          </a:stretch>
        </p:blipFill>
        <p:spPr>
          <a:xfrm>
            <a:off x="0" y="0"/>
            <a:ext cx="9144001" cy="5143500"/>
          </a:xfrm>
          <a:prstGeom prst="rect">
            <a:avLst/>
          </a:prstGeom>
          <a:noFill/>
          <a:ln>
            <a:noFill/>
          </a:ln>
        </p:spPr>
      </p:pic>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Do List:</a:t>
            </a:r>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000000"/>
                </a:solidFill>
                <a:latin typeface="Merriweather"/>
                <a:ea typeface="Merriweather"/>
                <a:cs typeface="Merriweather"/>
                <a:sym typeface="Merriweather"/>
              </a:rPr>
              <a:t>Please make sure your child has a </a:t>
            </a:r>
            <a:r>
              <a:rPr b="1" i="1" lang="en" sz="1000" u="sng">
                <a:solidFill>
                  <a:srgbClr val="000000"/>
                </a:solidFill>
                <a:latin typeface="Merriweather"/>
                <a:ea typeface="Merriweather"/>
                <a:cs typeface="Merriweather"/>
                <a:sym typeface="Merriweather"/>
              </a:rPr>
              <a:t>non-metal</a:t>
            </a:r>
            <a:r>
              <a:rPr b="1" lang="en" sz="1000">
                <a:solidFill>
                  <a:srgbClr val="000000"/>
                </a:solidFill>
                <a:latin typeface="Merriweather"/>
                <a:ea typeface="Merriweather"/>
                <a:cs typeface="Merriweather"/>
                <a:sym typeface="Merriweather"/>
              </a:rPr>
              <a:t> water bottle that closes tightly-we are only using water fountains as bottle fillers.  </a:t>
            </a:r>
            <a:endParaRPr b="1" sz="1000">
              <a:solidFill>
                <a:srgbClr val="000000"/>
              </a:solidFill>
              <a:latin typeface="Merriweather"/>
              <a:ea typeface="Merriweather"/>
              <a:cs typeface="Merriweather"/>
              <a:sym typeface="Merriweather"/>
            </a:endParaRPr>
          </a:p>
          <a:p>
            <a:pPr indent="0" lvl="0" marL="0" rtl="0" algn="l">
              <a:spcBef>
                <a:spcPts val="1600"/>
              </a:spcBef>
              <a:spcAft>
                <a:spcPts val="0"/>
              </a:spcAft>
              <a:buNone/>
            </a:pPr>
            <a:r>
              <a:rPr b="1" lang="en" sz="1000">
                <a:solidFill>
                  <a:srgbClr val="000000"/>
                </a:solidFill>
                <a:latin typeface="Merriweather"/>
                <a:ea typeface="Merriweather"/>
                <a:cs typeface="Merriweather"/>
                <a:sym typeface="Merriweather"/>
              </a:rPr>
              <a:t>Please make sure your child wears deodorant each day.  Thank you!</a:t>
            </a:r>
            <a:endParaRPr b="1" sz="1000">
              <a:solidFill>
                <a:srgbClr val="000000"/>
              </a:solidFill>
              <a:latin typeface="Merriweather"/>
              <a:ea typeface="Merriweather"/>
              <a:cs typeface="Merriweather"/>
              <a:sym typeface="Merriweather"/>
            </a:endParaRPr>
          </a:p>
          <a:p>
            <a:pPr indent="0" lvl="0" marL="0" rtl="0" algn="l">
              <a:spcBef>
                <a:spcPts val="1600"/>
              </a:spcBef>
              <a:spcAft>
                <a:spcPts val="0"/>
              </a:spcAft>
              <a:buNone/>
            </a:pPr>
            <a:r>
              <a:rPr b="1" lang="en" sz="1000">
                <a:solidFill>
                  <a:srgbClr val="000000"/>
                </a:solidFill>
                <a:latin typeface="Merriweather"/>
                <a:ea typeface="Merriweather"/>
                <a:cs typeface="Merriweather"/>
                <a:sym typeface="Merriweather"/>
              </a:rPr>
              <a:t>Please make sure your child’s belongings are labeled-jackets, sweatshirts, pencils, etc.</a:t>
            </a:r>
            <a:endParaRPr b="1" sz="1000">
              <a:solidFill>
                <a:srgbClr val="000000"/>
              </a:solidFill>
              <a:latin typeface="Merriweather"/>
              <a:ea typeface="Merriweather"/>
              <a:cs typeface="Merriweather"/>
              <a:sym typeface="Merriweather"/>
            </a:endParaRPr>
          </a:p>
          <a:p>
            <a:pPr indent="0" lvl="0" marL="0" rtl="0" algn="l">
              <a:spcBef>
                <a:spcPts val="1600"/>
              </a:spcBef>
              <a:spcAft>
                <a:spcPts val="0"/>
              </a:spcAft>
              <a:buNone/>
            </a:pPr>
            <a:r>
              <a:rPr b="1" lang="en" sz="1000">
                <a:solidFill>
                  <a:srgbClr val="000000"/>
                </a:solidFill>
                <a:latin typeface="Merriweather"/>
                <a:ea typeface="Merriweather"/>
                <a:cs typeface="Merriweather"/>
                <a:sym typeface="Merriweather"/>
              </a:rPr>
              <a:t>Please let your child be accountable for their own actions and consequences of his/her actions.</a:t>
            </a:r>
            <a:endParaRPr b="1" sz="1000">
              <a:solidFill>
                <a:srgbClr val="000000"/>
              </a:solidFill>
              <a:latin typeface="Merriweather"/>
              <a:ea typeface="Merriweather"/>
              <a:cs typeface="Merriweather"/>
              <a:sym typeface="Merriweather"/>
            </a:endParaRPr>
          </a:p>
          <a:p>
            <a:pPr indent="0" lvl="0" marL="0" rtl="0" algn="l">
              <a:spcBef>
                <a:spcPts val="1600"/>
              </a:spcBef>
              <a:spcAft>
                <a:spcPts val="0"/>
              </a:spcAft>
              <a:buNone/>
            </a:pPr>
            <a:r>
              <a:rPr b="1" lang="en" sz="1000">
                <a:solidFill>
                  <a:srgbClr val="000000"/>
                </a:solidFill>
                <a:latin typeface="Merriweather"/>
                <a:ea typeface="Merriweather"/>
                <a:cs typeface="Merriweather"/>
                <a:sym typeface="Merriweather"/>
              </a:rPr>
              <a:t>Please remind your child to ask for help when he/she needs it!</a:t>
            </a:r>
            <a:endParaRPr b="1" sz="1000">
              <a:solidFill>
                <a:srgbClr val="000000"/>
              </a:solidFill>
              <a:latin typeface="Merriweather"/>
              <a:ea typeface="Merriweather"/>
              <a:cs typeface="Merriweather"/>
              <a:sym typeface="Merriweather"/>
            </a:endParaRPr>
          </a:p>
          <a:p>
            <a:pPr indent="0" lvl="0" marL="0" rtl="0" algn="l">
              <a:spcBef>
                <a:spcPts val="1600"/>
              </a:spcBef>
              <a:spcAft>
                <a:spcPts val="0"/>
              </a:spcAft>
              <a:buNone/>
            </a:pPr>
            <a:r>
              <a:rPr b="1" lang="en" sz="1000">
                <a:solidFill>
                  <a:srgbClr val="000000"/>
                </a:solidFill>
                <a:latin typeface="Merriweather"/>
                <a:ea typeface="Merriweather"/>
                <a:cs typeface="Merriweather"/>
                <a:sym typeface="Merriweather"/>
              </a:rPr>
              <a:t>Please be on time for school and for dismissal-remember that school hours are 8 am-2:45 pm.  We start school at 8 am and students are to be ready to start their day at that time, not walking into the room at 8 am.  We must see you in order to release your child to you at the end of the day.  If you are not there, you need to report to the office to pick up your child.  </a:t>
            </a:r>
            <a:endParaRPr b="1" sz="1000">
              <a:solidFill>
                <a:srgbClr val="000000"/>
              </a:solidFill>
              <a:latin typeface="Merriweather"/>
              <a:ea typeface="Merriweather"/>
              <a:cs typeface="Merriweather"/>
              <a:sym typeface="Merriweather"/>
            </a:endParaRPr>
          </a:p>
          <a:p>
            <a:pPr indent="0" lvl="0" marL="0" rtl="0" algn="l">
              <a:spcBef>
                <a:spcPts val="1600"/>
              </a:spcBef>
              <a:spcAft>
                <a:spcPts val="1600"/>
              </a:spcAft>
              <a:buNone/>
            </a:pPr>
            <a:r>
              <a:rPr b="1" lang="en" sz="1000">
                <a:solidFill>
                  <a:srgbClr val="000000"/>
                </a:solidFill>
                <a:latin typeface="Merriweather"/>
                <a:ea typeface="Merriweather"/>
                <a:cs typeface="Merriweather"/>
                <a:sym typeface="Merriweather"/>
              </a:rPr>
              <a:t>THANK YOU for your support and for encouraging your child to be excited about 7th grade!</a:t>
            </a:r>
            <a:endParaRPr b="1" sz="10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309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38761D"/>
                </a:solidFill>
                <a:latin typeface="Merriweather"/>
                <a:ea typeface="Merriweather"/>
                <a:cs typeface="Merriweather"/>
                <a:sym typeface="Merriweather"/>
              </a:rPr>
              <a:t>7th Grade Cheat Sheet: Who’s Who</a:t>
            </a:r>
            <a:endParaRPr>
              <a:solidFill>
                <a:srgbClr val="38761D"/>
              </a:solidFill>
              <a:latin typeface="Merriweather"/>
              <a:ea typeface="Merriweather"/>
              <a:cs typeface="Merriweather"/>
              <a:sym typeface="Merriweather"/>
            </a:endParaRPr>
          </a:p>
        </p:txBody>
      </p:sp>
      <p:sp>
        <p:nvSpPr>
          <p:cNvPr id="64" name="Google Shape;64;p14"/>
          <p:cNvSpPr txBox="1"/>
          <p:nvPr>
            <p:ph idx="1" type="body"/>
          </p:nvPr>
        </p:nvSpPr>
        <p:spPr>
          <a:xfrm>
            <a:off x="311700" y="882125"/>
            <a:ext cx="8520600" cy="41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Mrs. Siemer-Math </a:t>
            </a:r>
            <a:endParaRPr>
              <a:solidFill>
                <a:srgbClr val="FF0000"/>
              </a:solidFill>
            </a:endParaRPr>
          </a:p>
          <a:p>
            <a:pPr indent="0" lvl="0" marL="0" rtl="0" algn="l">
              <a:spcBef>
                <a:spcPts val="1600"/>
              </a:spcBef>
              <a:spcAft>
                <a:spcPts val="0"/>
              </a:spcAft>
              <a:buNone/>
            </a:pPr>
            <a:r>
              <a:rPr lang="en">
                <a:solidFill>
                  <a:srgbClr val="FF0000"/>
                </a:solidFill>
              </a:rPr>
              <a:t>p.siemer@stgabeschool.org</a:t>
            </a:r>
            <a:endParaRPr>
              <a:solidFill>
                <a:srgbClr val="FF0000"/>
              </a:solidFill>
            </a:endParaRPr>
          </a:p>
          <a:p>
            <a:pPr indent="0" lvl="0" marL="0" rtl="0" algn="l">
              <a:spcBef>
                <a:spcPts val="1600"/>
              </a:spcBef>
              <a:spcAft>
                <a:spcPts val="0"/>
              </a:spcAft>
              <a:buNone/>
            </a:pPr>
            <a:r>
              <a:rPr lang="en">
                <a:solidFill>
                  <a:srgbClr val="0000FF"/>
                </a:solidFill>
              </a:rPr>
              <a:t>Mr. Blessing-7B homeroom, Science and Social Studies</a:t>
            </a:r>
            <a:endParaRPr>
              <a:solidFill>
                <a:srgbClr val="0000FF"/>
              </a:solidFill>
            </a:endParaRPr>
          </a:p>
          <a:p>
            <a:pPr indent="0" lvl="0" marL="0" rtl="0" algn="l">
              <a:spcBef>
                <a:spcPts val="1600"/>
              </a:spcBef>
              <a:spcAft>
                <a:spcPts val="0"/>
              </a:spcAft>
              <a:buNone/>
            </a:pPr>
            <a:r>
              <a:rPr lang="en">
                <a:solidFill>
                  <a:srgbClr val="0000FF"/>
                </a:solidFill>
              </a:rPr>
              <a:t>a.blessing@stgabeschool.org</a:t>
            </a:r>
            <a:endParaRPr>
              <a:solidFill>
                <a:srgbClr val="0000FF"/>
              </a:solidFill>
            </a:endParaRPr>
          </a:p>
          <a:p>
            <a:pPr indent="0" lvl="0" marL="0" rtl="0" algn="l">
              <a:spcBef>
                <a:spcPts val="1600"/>
              </a:spcBef>
              <a:spcAft>
                <a:spcPts val="0"/>
              </a:spcAft>
              <a:buNone/>
            </a:pPr>
            <a:r>
              <a:rPr lang="en">
                <a:solidFill>
                  <a:srgbClr val="FF9900"/>
                </a:solidFill>
              </a:rPr>
              <a:t>Ms. Timme-7S homeroom, Reading, English, Religion</a:t>
            </a:r>
            <a:endParaRPr>
              <a:solidFill>
                <a:srgbClr val="FF9900"/>
              </a:solidFill>
            </a:endParaRPr>
          </a:p>
          <a:p>
            <a:pPr indent="0" lvl="0" marL="0" rtl="0" algn="l">
              <a:spcBef>
                <a:spcPts val="1600"/>
              </a:spcBef>
              <a:spcAft>
                <a:spcPts val="0"/>
              </a:spcAft>
              <a:buNone/>
            </a:pPr>
            <a:r>
              <a:rPr lang="en">
                <a:solidFill>
                  <a:srgbClr val="FF9900"/>
                </a:solidFill>
              </a:rPr>
              <a:t>b.timme@stgabeschool.org</a:t>
            </a:r>
            <a:endParaRPr>
              <a:solidFill>
                <a:srgbClr val="FF9900"/>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8135" y="0"/>
            <a:ext cx="9152135" cy="5143500"/>
          </a:xfrm>
          <a:prstGeom prst="rect">
            <a:avLst/>
          </a:prstGeom>
          <a:noFill/>
          <a:ln>
            <a:noFill/>
          </a:ln>
        </p:spPr>
      </p:pic>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Meet Mr. Blessing</a:t>
            </a:r>
            <a:endParaRPr/>
          </a:p>
        </p:txBody>
      </p:sp>
      <p:sp>
        <p:nvSpPr>
          <p:cNvPr id="71" name="Google Shape;71;p15"/>
          <p:cNvSpPr txBox="1"/>
          <p:nvPr>
            <p:ph idx="1" type="body"/>
          </p:nvPr>
        </p:nvSpPr>
        <p:spPr>
          <a:xfrm>
            <a:off x="268825" y="11953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my third year of teaching 7th/8th grade science and second year of teaching 7th grade Social Studies..</a:t>
            </a:r>
            <a:endParaRPr/>
          </a:p>
          <a:p>
            <a:pPr indent="0" lvl="0" marL="0" rtl="0" algn="l">
              <a:spcBef>
                <a:spcPts val="1600"/>
              </a:spcBef>
              <a:spcAft>
                <a:spcPts val="0"/>
              </a:spcAft>
              <a:buNone/>
            </a:pPr>
            <a:r>
              <a:rPr lang="en"/>
              <a:t>-I graduated with a Masters in Education in 2020 and my licensure goes from grades 7-12. This makes me uniquely prepared to help students get ready for high school.</a:t>
            </a:r>
            <a:endParaRPr/>
          </a:p>
          <a:p>
            <a:pPr indent="0" lvl="0" marL="0" rtl="0" algn="l">
              <a:spcBef>
                <a:spcPts val="1600"/>
              </a:spcBef>
              <a:spcAft>
                <a:spcPts val="1600"/>
              </a:spcAft>
              <a:buNone/>
            </a:pPr>
            <a:r>
              <a:rPr lang="en"/>
              <a:t>-A few of my hobbies include cooking, hiking, and gardening.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Contact Information</a:t>
            </a:r>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 </a:t>
            </a:r>
            <a:r>
              <a:rPr lang="en" u="sng">
                <a:solidFill>
                  <a:schemeClr val="hlink"/>
                </a:solidFill>
                <a:hlinkClick r:id="rId3"/>
              </a:rPr>
              <a:t>a.blessing@stgabeschool.org</a:t>
            </a:r>
            <a:r>
              <a:rPr lang="en"/>
              <a:t>.</a:t>
            </a:r>
            <a:endParaRPr/>
          </a:p>
          <a:p>
            <a:pPr indent="-342900" lvl="0" marL="457200" rtl="0" algn="l">
              <a:spcBef>
                <a:spcPts val="1600"/>
              </a:spcBef>
              <a:spcAft>
                <a:spcPts val="0"/>
              </a:spcAft>
              <a:buSzPts val="1800"/>
              <a:buChar char="●"/>
            </a:pPr>
            <a:r>
              <a:rPr lang="en"/>
              <a:t>I generally check my email around two to three times a day. Once in the morning, once in the evening, and then once when I go to bed. It is imperative for any emails to specify precisely what is going on, so I can do my best to help alleviate the problem.</a:t>
            </a:r>
            <a:endParaRPr/>
          </a:p>
          <a:p>
            <a:pPr indent="-342900" lvl="0" marL="457200" rtl="0" algn="l">
              <a:spcBef>
                <a:spcPts val="0"/>
              </a:spcBef>
              <a:spcAft>
                <a:spcPts val="0"/>
              </a:spcAft>
              <a:buSzPts val="1800"/>
              <a:buChar char="●"/>
            </a:pPr>
            <a:r>
              <a:rPr lang="en"/>
              <a:t>Do not leave me a message for a change of plans for that day’s dismissal. Please contact the</a:t>
            </a:r>
            <a:r>
              <a:rPr lang="en" u="sng"/>
              <a:t> front office</a:t>
            </a:r>
            <a:r>
              <a:rPr lang="en"/>
              <a:t> if your son/daughter has to go to an appointment for the doctor or is scheduled to be released early for whatever reason.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2582475" y="2689625"/>
            <a:ext cx="4189802" cy="2149074"/>
          </a:xfrm>
          <a:prstGeom prst="rect">
            <a:avLst/>
          </a:prstGeom>
          <a:noFill/>
          <a:ln>
            <a:noFill/>
          </a:ln>
        </p:spPr>
      </p:pic>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Expectations</a:t>
            </a:r>
            <a:endParaRPr/>
          </a:p>
        </p:txBody>
      </p:sp>
      <p:sp>
        <p:nvSpPr>
          <p:cNvPr id="84" name="Google Shape;84;p17"/>
          <p:cNvSpPr txBox="1"/>
          <p:nvPr>
            <p:ph idx="1" type="body"/>
          </p:nvPr>
        </p:nvSpPr>
        <p:spPr>
          <a:xfrm>
            <a:off x="311700" y="1234075"/>
            <a:ext cx="8520600" cy="1841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It is my expectation for students to be kind and prepared to enter the classroom. As junior high teacher, it is our job to prepare them for high school where the expectations for them will be much higher. I hope to have a great year and I am looking forward to the growth of every student.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idx="1" type="body"/>
          </p:nvPr>
        </p:nvSpPr>
        <p:spPr>
          <a:xfrm>
            <a:off x="150975" y="1532350"/>
            <a:ext cx="8520600" cy="3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rPr>
              <a:t>7th Grade- The first trimester </a:t>
            </a:r>
            <a:endParaRPr b="1">
              <a:solidFill>
                <a:srgbClr val="FF0000"/>
              </a:solidFill>
            </a:endParaRPr>
          </a:p>
          <a:p>
            <a:pPr indent="0" lvl="0" marL="0" rtl="0" algn="l">
              <a:spcBef>
                <a:spcPts val="1600"/>
              </a:spcBef>
              <a:spcAft>
                <a:spcPts val="0"/>
              </a:spcAft>
              <a:buNone/>
            </a:pPr>
            <a:r>
              <a:rPr b="1" lang="en">
                <a:solidFill>
                  <a:srgbClr val="FF0000"/>
                </a:solidFill>
              </a:rPr>
              <a:t>scientific method, changes of state/phase changes, mixtures, and ph scale</a:t>
            </a:r>
            <a:endParaRPr b="1">
              <a:solidFill>
                <a:srgbClr val="FF0000"/>
              </a:solidFill>
            </a:endParaRPr>
          </a:p>
          <a:p>
            <a:pPr indent="-342900" lvl="0" marL="457200" rtl="0" algn="l">
              <a:spcBef>
                <a:spcPts val="1600"/>
              </a:spcBef>
              <a:spcAft>
                <a:spcPts val="0"/>
              </a:spcAft>
              <a:buClr>
                <a:srgbClr val="FF0000"/>
              </a:buClr>
              <a:buSzPts val="1800"/>
              <a:buChar char="-"/>
            </a:pPr>
            <a:r>
              <a:rPr b="1" lang="en">
                <a:solidFill>
                  <a:srgbClr val="FF0000"/>
                </a:solidFill>
              </a:rPr>
              <a:t>The second trimester covers chemistry, which includes how to read periodic table, organizing the elements, and different type of bonds. We leave balancing chemical equations to 8th grade. We also cover waves and thermal energy as well.</a:t>
            </a:r>
            <a:endParaRPr b="1">
              <a:solidFill>
                <a:srgbClr val="FF0000"/>
              </a:solidFill>
            </a:endParaRPr>
          </a:p>
          <a:p>
            <a:pPr indent="0" lvl="0" marL="0" rtl="0" algn="l">
              <a:spcBef>
                <a:spcPts val="1600"/>
              </a:spcBef>
              <a:spcAft>
                <a:spcPts val="1600"/>
              </a:spcAft>
              <a:buNone/>
            </a:pPr>
            <a:r>
              <a:rPr lang="en">
                <a:solidFill>
                  <a:srgbClr val="FF0000"/>
                </a:solidFill>
              </a:rPr>
              <a:t>- </a:t>
            </a:r>
            <a:r>
              <a:rPr b="1" lang="en">
                <a:solidFill>
                  <a:srgbClr val="FF0000"/>
                </a:solidFill>
              </a:rPr>
              <a:t>T</a:t>
            </a:r>
            <a:r>
              <a:rPr b="1" lang="en">
                <a:solidFill>
                  <a:srgbClr val="FF0000"/>
                </a:solidFill>
              </a:rPr>
              <a:t>he third trimester will cover astronomy, weather, and water and if any time is leftover, I will cover speed and motion to help prepare them for 8th grade physics</a:t>
            </a:r>
            <a:endParaRPr b="1">
              <a:solidFill>
                <a:srgbClr val="FF0000"/>
              </a:solidFill>
            </a:endParaRPr>
          </a:p>
        </p:txBody>
      </p:sp>
      <p:sp>
        <p:nvSpPr>
          <p:cNvPr id="90" name="Google Shape;90;p18"/>
          <p:cNvSpPr txBox="1"/>
          <p:nvPr/>
        </p:nvSpPr>
        <p:spPr>
          <a:xfrm>
            <a:off x="610800" y="437300"/>
            <a:ext cx="6097200" cy="72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700">
                <a:latin typeface="Proxima Nova"/>
                <a:ea typeface="Proxima Nova"/>
                <a:cs typeface="Proxima Nova"/>
                <a:sym typeface="Proxima Nova"/>
              </a:rPr>
              <a:t>7th Grade Interactive Science</a:t>
            </a:r>
            <a:endParaRPr sz="3300">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8th Grade Interactive Science</a:t>
            </a:r>
            <a:endParaRPr/>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700">
                <a:solidFill>
                  <a:srgbClr val="000000"/>
                </a:solidFill>
              </a:rPr>
              <a:t>First Trimester-Covers the basics behind how to conduct a scientific experiment, but goes into further detail in how to distinguish bias in experiments and theories. Part two covers fossils, geological time scale, volcanoes, and erosion. Towards the end of the first trimester, the first actual bits of material we begin is Electromagnetism. Project: Egg Drop</a:t>
            </a:r>
            <a:endParaRPr b="1" i="1" sz="1700">
              <a:solidFill>
                <a:srgbClr val="000000"/>
              </a:solidFill>
            </a:endParaRPr>
          </a:p>
          <a:p>
            <a:pPr indent="0" lvl="0" marL="0" rtl="0" algn="l">
              <a:spcBef>
                <a:spcPts val="1600"/>
              </a:spcBef>
              <a:spcAft>
                <a:spcPts val="0"/>
              </a:spcAft>
              <a:buNone/>
            </a:pPr>
            <a:r>
              <a:rPr b="1" i="1" lang="en" sz="1700">
                <a:solidFill>
                  <a:srgbClr val="000000"/>
                </a:solidFill>
              </a:rPr>
              <a:t>Second Trimester-The second trimester focuses mostly on the basics of physics, force, and motion. During this chapter, we will discuss Newton’s laws of motion. It should align well with the algebrae they are learning in Math. Project: Roller Coaster</a:t>
            </a:r>
            <a:endParaRPr b="1" i="1" sz="1700">
              <a:solidFill>
                <a:srgbClr val="000000"/>
              </a:solidFill>
            </a:endParaRPr>
          </a:p>
          <a:p>
            <a:pPr indent="0" lvl="0" marL="0" rtl="0" algn="l">
              <a:spcBef>
                <a:spcPts val="1600"/>
              </a:spcBef>
              <a:spcAft>
                <a:spcPts val="1600"/>
              </a:spcAft>
              <a:buNone/>
            </a:pPr>
            <a:r>
              <a:rPr b="1" i="1" lang="en" sz="1700">
                <a:solidFill>
                  <a:srgbClr val="000000"/>
                </a:solidFill>
              </a:rPr>
              <a:t>Third Trimester-will focus on genetics and chemistry. Here, they will learn how to balance chemical equations and learn how traits are passed on.</a:t>
            </a:r>
            <a:endParaRPr b="1" i="1" sz="17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7th Grade Social Studies</a:t>
            </a: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a:t>
            </a:r>
            <a:r>
              <a:rPr b="1" lang="en"/>
              <a:t>th grade Social Studies is broken up into multiple small units and is designed to follow the Archdiocese’s standards incredibly closely. Here is what we are covering in each trimester</a:t>
            </a:r>
            <a:endParaRPr b="1"/>
          </a:p>
          <a:p>
            <a:pPr indent="0" lvl="0" marL="0" rtl="0" algn="l">
              <a:spcBef>
                <a:spcPts val="1600"/>
              </a:spcBef>
              <a:spcAft>
                <a:spcPts val="0"/>
              </a:spcAft>
              <a:buNone/>
            </a:pPr>
            <a:r>
              <a:rPr b="1" lang="en"/>
              <a:t>1st Trimester: Ancient Greece and Rome,  Feudalism, Medieval period.</a:t>
            </a:r>
            <a:endParaRPr b="1"/>
          </a:p>
          <a:p>
            <a:pPr indent="0" lvl="0" marL="0" rtl="0" algn="l">
              <a:spcBef>
                <a:spcPts val="1600"/>
              </a:spcBef>
              <a:spcAft>
                <a:spcPts val="0"/>
              </a:spcAft>
              <a:buNone/>
            </a:pPr>
            <a:r>
              <a:rPr b="1" lang="en"/>
              <a:t>2nd Trimester: Renaissance, Middle eastern trade, Reformation, Beginnings of the Americas</a:t>
            </a:r>
            <a:endParaRPr b="1"/>
          </a:p>
          <a:p>
            <a:pPr indent="0" lvl="0" marL="0" rtl="0" algn="l">
              <a:spcBef>
                <a:spcPts val="1600"/>
              </a:spcBef>
              <a:spcAft>
                <a:spcPts val="0"/>
              </a:spcAft>
              <a:buNone/>
            </a:pPr>
            <a:r>
              <a:rPr b="1" lang="en"/>
              <a:t>3rd Trimester: Colonialism and the start of European trade with Americas, American Revolution. We will end at the war of 1812.</a:t>
            </a:r>
            <a:endParaRPr b="1"/>
          </a:p>
          <a:p>
            <a:pPr indent="0" lvl="0" marL="0" rtl="0" algn="l">
              <a:spcBef>
                <a:spcPts val="1600"/>
              </a:spcBef>
              <a:spcAft>
                <a:spcPts val="0"/>
              </a:spcAft>
              <a:buNone/>
            </a:pPr>
            <a:r>
              <a:t/>
            </a:r>
            <a:endParaRPr b="1" sz="1100">
              <a:solidFill>
                <a:srgbClr val="000000"/>
              </a:solidFill>
              <a:latin typeface="Times New Roman"/>
              <a:ea typeface="Times New Roman"/>
              <a:cs typeface="Times New Roman"/>
              <a:sym typeface="Times New Roman"/>
            </a:endParaRPr>
          </a:p>
          <a:p>
            <a:pPr indent="0" lvl="0" marL="0" rtl="0" algn="l">
              <a:spcBef>
                <a:spcPts val="12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1"/>
          <p:cNvPicPr preferRelativeResize="0"/>
          <p:nvPr/>
        </p:nvPicPr>
        <p:blipFill>
          <a:blip r:embed="rId3">
            <a:alphaModFix/>
          </a:blip>
          <a:stretch>
            <a:fillRect/>
          </a:stretch>
        </p:blipFill>
        <p:spPr>
          <a:xfrm>
            <a:off x="-14275" y="0"/>
            <a:ext cx="9144001" cy="5127477"/>
          </a:xfrm>
          <a:prstGeom prst="rect">
            <a:avLst/>
          </a:prstGeom>
          <a:noFill/>
          <a:ln>
            <a:noFill/>
          </a:ln>
        </p:spPr>
      </p:pic>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Technology in the Classroom</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000000"/>
                </a:solidFill>
                <a:latin typeface="Merriweather"/>
                <a:ea typeface="Merriweather"/>
                <a:cs typeface="Merriweather"/>
                <a:sym typeface="Merriweather"/>
              </a:rPr>
              <a:t>Discuss the proper use of ipads with your child-it is a learning TOOL, not a toy.  Technology can be a useful work tool, and our focus is to teach them how to use it to work efficiently.</a:t>
            </a:r>
            <a:endParaRPr b="1" sz="1400">
              <a:solidFill>
                <a:srgbClr val="000000"/>
              </a:solidFill>
              <a:latin typeface="Merriweather"/>
              <a:ea typeface="Merriweather"/>
              <a:cs typeface="Merriweather"/>
              <a:sym typeface="Merriweather"/>
            </a:endParaRPr>
          </a:p>
          <a:p>
            <a:pPr indent="0" lvl="0" marL="0" rtl="0" algn="l">
              <a:spcBef>
                <a:spcPts val="1600"/>
              </a:spcBef>
              <a:spcAft>
                <a:spcPts val="0"/>
              </a:spcAft>
              <a:buNone/>
            </a:pPr>
            <a:r>
              <a:rPr b="1" lang="en" sz="1400">
                <a:solidFill>
                  <a:srgbClr val="000000"/>
                </a:solidFill>
                <a:latin typeface="Merriweather"/>
                <a:ea typeface="Merriweather"/>
                <a:cs typeface="Merriweather"/>
                <a:sym typeface="Merriweather"/>
              </a:rPr>
              <a:t>The school ipad should be used ONLY for school work.</a:t>
            </a:r>
            <a:endParaRPr b="1" sz="1400">
              <a:solidFill>
                <a:srgbClr val="000000"/>
              </a:solidFill>
              <a:latin typeface="Merriweather"/>
              <a:ea typeface="Merriweather"/>
              <a:cs typeface="Merriweather"/>
              <a:sym typeface="Merriweather"/>
            </a:endParaRPr>
          </a:p>
          <a:p>
            <a:pPr indent="0" lvl="0" marL="0" rtl="0" algn="l">
              <a:spcBef>
                <a:spcPts val="1600"/>
              </a:spcBef>
              <a:spcAft>
                <a:spcPts val="0"/>
              </a:spcAft>
              <a:buNone/>
            </a:pPr>
            <a:r>
              <a:rPr b="1" lang="en" sz="1400">
                <a:solidFill>
                  <a:srgbClr val="000000"/>
                </a:solidFill>
                <a:latin typeface="Merriweather"/>
                <a:ea typeface="Merriweather"/>
                <a:cs typeface="Merriweather"/>
                <a:sym typeface="Merriweather"/>
              </a:rPr>
              <a:t>Review the “Responsible Use of Technology” policy with your child.</a:t>
            </a:r>
            <a:endParaRPr b="1" sz="1400">
              <a:solidFill>
                <a:srgbClr val="000000"/>
              </a:solidFill>
              <a:latin typeface="Merriweather"/>
              <a:ea typeface="Merriweather"/>
              <a:cs typeface="Merriweather"/>
              <a:sym typeface="Merriweather"/>
            </a:endParaRPr>
          </a:p>
          <a:p>
            <a:pPr indent="0" lvl="0" marL="0" rtl="0" algn="l">
              <a:spcBef>
                <a:spcPts val="1600"/>
              </a:spcBef>
              <a:spcAft>
                <a:spcPts val="0"/>
              </a:spcAft>
              <a:buNone/>
            </a:pPr>
            <a:r>
              <a:rPr b="1" lang="en" sz="1400">
                <a:solidFill>
                  <a:srgbClr val="000000"/>
                </a:solidFill>
                <a:latin typeface="Merriweather"/>
                <a:ea typeface="Merriweather"/>
                <a:cs typeface="Merriweather"/>
                <a:sym typeface="Merriweather"/>
              </a:rPr>
              <a:t>Your child must bring his/her ipad, fully charged, to school each day.  We will not use it for all assignments, but it should be ready when we need it.</a:t>
            </a:r>
            <a:endParaRPr b="1" sz="1400">
              <a:solidFill>
                <a:srgbClr val="000000"/>
              </a:solidFill>
              <a:latin typeface="Merriweather"/>
              <a:ea typeface="Merriweather"/>
              <a:cs typeface="Merriweather"/>
              <a:sym typeface="Merriweather"/>
            </a:endParaRPr>
          </a:p>
          <a:p>
            <a:pPr indent="0" lvl="0" marL="0" rtl="0" algn="l">
              <a:spcBef>
                <a:spcPts val="1600"/>
              </a:spcBef>
              <a:spcAft>
                <a:spcPts val="0"/>
              </a:spcAft>
              <a:buNone/>
            </a:pPr>
            <a:r>
              <a:rPr b="1" lang="en" sz="1400">
                <a:solidFill>
                  <a:srgbClr val="000000"/>
                </a:solidFill>
                <a:latin typeface="Merriweather"/>
                <a:ea typeface="Merriweather"/>
                <a:cs typeface="Merriweather"/>
                <a:sym typeface="Merriweather"/>
              </a:rPr>
              <a:t>We will use Google Classroom as our platform for assignments.</a:t>
            </a:r>
            <a:endParaRPr b="1" sz="1400">
              <a:solidFill>
                <a:srgbClr val="000000"/>
              </a:solidFill>
              <a:latin typeface="Merriweather"/>
              <a:ea typeface="Merriweather"/>
              <a:cs typeface="Merriweather"/>
              <a:sym typeface="Merriweather"/>
            </a:endParaRPr>
          </a:p>
          <a:p>
            <a:pPr indent="0" lvl="0" marL="0" rtl="0" algn="l">
              <a:spcBef>
                <a:spcPts val="1600"/>
              </a:spcBef>
              <a:spcAft>
                <a:spcPts val="0"/>
              </a:spcAft>
              <a:buNone/>
            </a:pPr>
            <a:r>
              <a:rPr b="1" lang="en" sz="1400">
                <a:solidFill>
                  <a:srgbClr val="000000"/>
                </a:solidFill>
                <a:latin typeface="Merriweather"/>
                <a:ea typeface="Merriweather"/>
                <a:cs typeface="Merriweather"/>
                <a:sym typeface="Merriweather"/>
              </a:rPr>
              <a:t>Your child should NOT bring other devices to class-no smart watches are allowed, and phones must remain IN bookbags and be OFF.</a:t>
            </a:r>
            <a:endParaRPr b="1" sz="1400">
              <a:solidFill>
                <a:srgbClr val="000000"/>
              </a:solidFill>
              <a:latin typeface="Merriweather"/>
              <a:ea typeface="Merriweather"/>
              <a:cs typeface="Merriweather"/>
              <a:sym typeface="Merriweathe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